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0"/>
  </p:notesMasterIdLst>
  <p:sldIdLst>
    <p:sldId id="256" r:id="rId4"/>
    <p:sldId id="261" r:id="rId5"/>
    <p:sldId id="264" r:id="rId6"/>
    <p:sldId id="272" r:id="rId7"/>
    <p:sldId id="314" r:id="rId8"/>
    <p:sldId id="319" r:id="rId9"/>
    <p:sldId id="304" r:id="rId10"/>
    <p:sldId id="315" r:id="rId11"/>
    <p:sldId id="316" r:id="rId12"/>
    <p:sldId id="317" r:id="rId13"/>
    <p:sldId id="318" r:id="rId14"/>
    <p:sldId id="310" r:id="rId15"/>
    <p:sldId id="306" r:id="rId16"/>
    <p:sldId id="298" r:id="rId17"/>
    <p:sldId id="312" r:id="rId18"/>
    <p:sldId id="313" r:id="rId1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D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2"/>
    <p:restoredTop sz="79705"/>
  </p:normalViewPr>
  <p:slideViewPr>
    <p:cSldViewPr>
      <p:cViewPr varScale="1">
        <p:scale>
          <a:sx n="150" d="100"/>
          <a:sy n="150" d="100"/>
        </p:scale>
        <p:origin x="1336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320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AC5C-4751-97F9-8F5482ED40E7}"/>
              </c:ext>
            </c:extLst>
          </c:dPt>
          <c:dPt>
            <c:idx val="1"/>
            <c:bubble3D val="0"/>
            <c:spPr>
              <a:solidFill>
                <a:schemeClr val="accent2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C5C-4751-97F9-8F5482ED40E7}"/>
              </c:ext>
            </c:extLst>
          </c:dPt>
          <c:cat>
            <c:strRef>
              <c:f>Sheet1!$A$2:$A$3</c:f>
              <c:strCache>
                <c:ptCount val="2"/>
                <c:pt idx="0">
                  <c:v>사용한</c:v>
                </c:pt>
                <c:pt idx="1">
                  <c:v>사용안한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89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C5C-4751-97F9-8F5482ED40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AC5C-4751-97F9-8F5482ED40E7}"/>
              </c:ext>
            </c:extLst>
          </c:dPt>
          <c:dPt>
            <c:idx val="1"/>
            <c:bubble3D val="0"/>
            <c:spPr>
              <a:solidFill>
                <a:schemeClr val="accent2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C5C-4751-97F9-8F5482ED40E7}"/>
              </c:ext>
            </c:extLst>
          </c:dPt>
          <c:cat>
            <c:strRef>
              <c:f>Sheet1!$A$2:$A$3</c:f>
              <c:strCache>
                <c:ptCount val="2"/>
                <c:pt idx="0">
                  <c:v>사용한</c:v>
                </c:pt>
                <c:pt idx="1">
                  <c:v>사용안한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51</c:v>
                </c:pt>
                <c:pt idx="1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C5C-4751-97F9-8F5482ED40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175E2-B4C9-3047-9D61-94B57FE5D829}" type="datetimeFigureOut">
              <a:rPr kumimoji="1" lang="ko-KR" altLang="en-US" smtClean="0"/>
              <a:t>2018. 4. 7.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57E6A-D673-8C47-83F8-0884B793ABD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555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내가 중심이 되는 카드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새로움이 중심이 되는 카드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POST CARD</a:t>
            </a:r>
            <a:r>
              <a:rPr kumimoji="1" lang="ko-KR" altLang="en-US" dirty="0"/>
              <a:t>의 발표를 맡은 </a:t>
            </a:r>
            <a:r>
              <a:rPr kumimoji="1" lang="en-US" altLang="ko-KR" dirty="0"/>
              <a:t>000</a:t>
            </a:r>
            <a:r>
              <a:rPr kumimoji="1" lang="ko-KR" altLang="en-US" dirty="0"/>
              <a:t> 이라고 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57E6A-D673-8C47-83F8-0884B793ABD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6939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추가적으로 대시 보드 기능입니다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해당 내용은 우체국 금융 관리자가 운용하는 기능입니다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소비자의 결재 내역 데이터를 분석하여 앞으로의 포스트 카드 운용 방침에 대한 정보를 제공합니다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소비자가 포스트카드를 이용하여 어느 카테고리로 많이 결제를 하였는지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어느 브랜드를 많이 선호하는지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가격대별 어느 브랜드가 제일 수익을 많이 </a:t>
            </a:r>
            <a:r>
              <a:rPr kumimoji="1" lang="ko-KR" altLang="en-US" dirty="0" err="1"/>
              <a:t>보는지등의</a:t>
            </a:r>
            <a:r>
              <a:rPr kumimoji="1" lang="ko-KR" altLang="en-US" dirty="0"/>
              <a:t> 전략적 정보를 동적으로 확인할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57E6A-D673-8C47-83F8-0884B793ABD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5504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경쟁사 비교 표입니다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저희 제품과 같은 시장에 있는 제품들은 대표적으로 위의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가지 정도가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이와 비교해 </a:t>
            </a:r>
            <a:r>
              <a:rPr kumimoji="1" lang="ko-KR" altLang="en-US" dirty="0" err="1"/>
              <a:t>봤을때</a:t>
            </a:r>
            <a:r>
              <a:rPr kumimoji="1" lang="ko-KR" altLang="en-US" dirty="0"/>
              <a:t> 저희 포스트 카드는 가장 효과적인 선택인 것을 확인하실 수 있습니다</a:t>
            </a:r>
            <a:r>
              <a:rPr kumimoji="1" lang="en-US" altLang="ko-KR" dirty="0"/>
              <a:t>,/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57E6A-D673-8C47-83F8-0884B793ABD1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5595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기대효과를 말씀드리도록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57E6A-D673-8C47-83F8-0884B793ABD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1843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우체국 금융의 특성상 타 금융 회사보다 고객이 적은 것이 사실입니다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이에따라 저희 포스트카드를 이용하여 </a:t>
            </a:r>
            <a:r>
              <a:rPr kumimoji="1" lang="en-US" altLang="ko-KR" dirty="0"/>
              <a:t>20,30</a:t>
            </a:r>
            <a:r>
              <a:rPr kumimoji="1" lang="ko-KR" altLang="en-US" dirty="0"/>
              <a:t>대의 젊은 고객을 유입하여 우체국 금융의 소비자 수를 </a:t>
            </a:r>
            <a:r>
              <a:rPr kumimoji="1" lang="ko-KR" altLang="en-US" dirty="0" err="1"/>
              <a:t>확충시킬</a:t>
            </a:r>
            <a:r>
              <a:rPr kumimoji="1" lang="ko-KR" altLang="en-US" dirty="0"/>
              <a:t> 수 있을 것입니다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마케팅 방안으로 </a:t>
            </a:r>
            <a:r>
              <a:rPr kumimoji="1" lang="en-US" altLang="ko-KR" dirty="0"/>
              <a:t>SNS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활용하여 이벤트를 진행하여 저희 제품을 홍보할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또한 바코드 결제를 통한 새로운 결제 아이디어를 제공합니다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소비자의 이동을 줄이고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접근성을 높이는 포스트 카드를 이용하여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소비자의 소비를 촉진하고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공급자의 수익을 높이는 등의 ＇새로운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결제 방식을 제안합니다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57E6A-D673-8C47-83F8-0884B793ABD1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8876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마지막으로 저희가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박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일간 간단히 구현한 </a:t>
            </a:r>
            <a:r>
              <a:rPr kumimoji="1" lang="ko-KR" altLang="en-US" dirty="0" err="1"/>
              <a:t>프로토타입</a:t>
            </a:r>
            <a:r>
              <a:rPr kumimoji="1" lang="ko-KR" altLang="en-US" dirty="0"/>
              <a:t> 영상을 보면서 설명을 드리겠습니다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57E6A-D673-8C47-83F8-0884B793ABD1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03502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목차는 간단히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개에 걸쳐 말씀드리겠습니다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모바일 </a:t>
            </a:r>
            <a:r>
              <a:rPr kumimoji="1" lang="ko-KR" altLang="en-US" dirty="0" err="1"/>
              <a:t>간편결제에</a:t>
            </a:r>
            <a:r>
              <a:rPr kumimoji="1" lang="ko-KR" altLang="en-US" dirty="0"/>
              <a:t> 대한 문제를 정의하고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아이디어 제안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기대효과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데모순으로</a:t>
            </a:r>
            <a:r>
              <a:rPr kumimoji="1" lang="ko-KR" altLang="en-US" dirty="0"/>
              <a:t> 말씀드리겠습니다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57E6A-D673-8C47-83F8-0884B793ABD1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5858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문제 정의 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57E6A-D673-8C47-83F8-0884B793ABD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1964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혹시 간편 결제를 하면서 또는 카드를 사용하면서 불편한 점을 겪으신 적이 있나요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 err="1"/>
              <a:t>텀</a:t>
            </a:r>
            <a:r>
              <a:rPr kumimoji="1" lang="ko-KR" altLang="en-US" dirty="0"/>
              <a:t> 두고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저희 팀의 경우 고정된 카드 혜택으로 인한 </a:t>
            </a:r>
            <a:r>
              <a:rPr kumimoji="1" lang="ko-KR" altLang="en-US" dirty="0" err="1"/>
              <a:t>미적용</a:t>
            </a:r>
            <a:r>
              <a:rPr kumimoji="1" lang="ko-KR" altLang="en-US" dirty="0"/>
              <a:t> 혜택으로 인한 낭비에 대해 문제가 있다고 생각했습니다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혜택을 변경할 수 있다면 보다 효율적으로 결제를 하고 이용하는 소비자들이 많아지지 않을까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생각합니다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또한 두번째는 계산대 결제 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지점과 계산대의 거리가 있는 가게에서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특정 소비자는 계산을 하고 나가기 위해 계산대 앞까지 굳이 갔다가 가야한다는 문제가 발생합니다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번거로움을 개선한다면 소비자들이 더 편해지고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만큼 많이 사용하지 않을까요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 두가지 문제점을 가지고 저희는 보다 나은 해결방안을 생각하게 되었습니다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57E6A-D673-8C47-83F8-0884B793ABD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6094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소비자 기준을 잡기 위하여 설문조사를 진행하였습니다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약 </a:t>
            </a:r>
            <a:r>
              <a:rPr kumimoji="1" lang="en-US" altLang="ko-KR" dirty="0"/>
              <a:t>8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문항중</a:t>
            </a:r>
            <a:r>
              <a:rPr kumimoji="1" lang="ko-KR" altLang="en-US" dirty="0"/>
              <a:t> 저희가 중점적으로 </a:t>
            </a:r>
            <a:r>
              <a:rPr kumimoji="1" lang="ko-KR" altLang="en-US" dirty="0" err="1"/>
              <a:t>보았던건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간편결재</a:t>
            </a:r>
            <a:r>
              <a:rPr kumimoji="1" lang="ko-KR" altLang="en-US" dirty="0"/>
              <a:t> 사용자에 대한 부분 이었는데요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연령별 </a:t>
            </a:r>
            <a:r>
              <a:rPr kumimoji="1" lang="ko-KR" altLang="en-US" dirty="0" err="1"/>
              <a:t>간편결제</a:t>
            </a:r>
            <a:r>
              <a:rPr kumimoji="1" lang="ko-KR" altLang="en-US" dirty="0"/>
              <a:t> 사용 여부 결과에 따르면 약 </a:t>
            </a:r>
            <a:r>
              <a:rPr kumimoji="1" lang="en-US" altLang="ko-KR" dirty="0"/>
              <a:t>20,30</a:t>
            </a:r>
            <a:r>
              <a:rPr kumimoji="1" lang="ko-KR" altLang="en-US" dirty="0"/>
              <a:t>대의 </a:t>
            </a:r>
            <a:r>
              <a:rPr kumimoji="1" lang="en-US" altLang="ko-KR" dirty="0"/>
              <a:t>89%</a:t>
            </a:r>
            <a:r>
              <a:rPr kumimoji="1" lang="ko-KR" altLang="en-US" dirty="0"/>
              <a:t>정도가 간편 결제를 사용해보았다고 답변 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이에 저희는 </a:t>
            </a:r>
            <a:r>
              <a:rPr kumimoji="1" lang="ko-KR" altLang="en-US" dirty="0" err="1"/>
              <a:t>간편결제</a:t>
            </a:r>
            <a:r>
              <a:rPr kumimoji="1" lang="ko-KR" altLang="en-US" dirty="0"/>
              <a:t> 사용 경험이 있는 </a:t>
            </a:r>
            <a:r>
              <a:rPr kumimoji="1" lang="en-US" altLang="ko-KR" dirty="0"/>
              <a:t>20,30</a:t>
            </a:r>
            <a:r>
              <a:rPr kumimoji="1" lang="ko-KR" altLang="en-US" dirty="0"/>
              <a:t>대 소비자를 중심으로 어플리케이션을 구상하기 시작했습니다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 err="1"/>
              <a:t>간편결제를</a:t>
            </a:r>
            <a:r>
              <a:rPr kumimoji="1" lang="ko-KR" altLang="en-US" dirty="0"/>
              <a:t> 사용하고 있는 사용자가 과연 유입이 될까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편한거에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익술할텐데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저희는 </a:t>
            </a:r>
            <a:r>
              <a:rPr kumimoji="1" lang="ko-KR" altLang="en-US" dirty="0" err="1"/>
              <a:t>역발상을</a:t>
            </a:r>
            <a:r>
              <a:rPr kumimoji="1" lang="ko-KR" altLang="en-US" dirty="0"/>
              <a:t> 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보다 </a:t>
            </a:r>
            <a:r>
              <a:rPr kumimoji="1" lang="ko-KR" altLang="en-US" dirty="0" err="1"/>
              <a:t>간편결제와</a:t>
            </a:r>
            <a:r>
              <a:rPr kumimoji="1" lang="ko-KR" altLang="en-US" dirty="0"/>
              <a:t> 같은 신규 기술에 익은 사용자들이 더 편한 새로운 기술에 빨리 적응 할 수 있다고 생각했기 때문에</a:t>
            </a:r>
            <a:endParaRPr kumimoji="1" lang="en-US" altLang="ko-KR" dirty="0"/>
          </a:p>
          <a:p>
            <a:r>
              <a:rPr kumimoji="1" lang="ko-KR" altLang="en-US" dirty="0" err="1"/>
              <a:t>타켓을</a:t>
            </a:r>
            <a:r>
              <a:rPr kumimoji="1" lang="ko-KR" altLang="en-US" dirty="0"/>
              <a:t> </a:t>
            </a:r>
            <a:r>
              <a:rPr kumimoji="1" lang="en-US" altLang="ko-KR" dirty="0"/>
              <a:t>20~30</a:t>
            </a:r>
            <a:r>
              <a:rPr kumimoji="1" lang="ko-KR" altLang="en-US" dirty="0"/>
              <a:t>대로 설정하였습니다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57E6A-D673-8C47-83F8-0884B793ABD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9518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저희의 아이디어를 제안하겠습니다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57E6A-D673-8C47-83F8-0884B793ABD1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0102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저희가 구상한 아이디어는 </a:t>
            </a:r>
            <a:r>
              <a:rPr kumimoji="1" lang="en-US" altLang="ko-KR" dirty="0"/>
              <a:t>Post Card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주로 </a:t>
            </a:r>
            <a:r>
              <a:rPr kumimoji="1" lang="en-US" altLang="ko-KR" dirty="0"/>
              <a:t>6</a:t>
            </a:r>
            <a:r>
              <a:rPr kumimoji="1" lang="ko-KR" altLang="en-US" dirty="0"/>
              <a:t>가지 기능을 가지고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우선 자신의 카드를 디자인 할 수 있는 기능을 포함하고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외관적으로 자신의 카드를 디자인하여 소지하고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플라스틱 카드 발급도 가능하도록 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57E6A-D673-8C47-83F8-0884B793ABD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6064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또한 자신이 원하는 혜택을 정할 수 있게 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현 시장의 경우 </a:t>
            </a:r>
            <a:r>
              <a:rPr kumimoji="1" lang="ko-KR" altLang="en-US" dirty="0" err="1"/>
              <a:t>제휴사에</a:t>
            </a:r>
            <a:r>
              <a:rPr kumimoji="1" lang="ko-KR" altLang="en-US" dirty="0"/>
              <a:t> 맞추어 특정 포맷에 맞게 카드 혜택이 결정되어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그 방식을 탈피하여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제휴사를</a:t>
            </a:r>
            <a:r>
              <a:rPr kumimoji="1" lang="ko-KR" altLang="en-US" dirty="0"/>
              <a:t> 사용자 본인이 선택할 수 있도록 함으로써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보다 효율적인 소비를 가능하도록 유도합니다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57E6A-D673-8C47-83F8-0884B793ABD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982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바코드 방식의 간편 결제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현존하는 </a:t>
            </a:r>
            <a:r>
              <a:rPr kumimoji="1" lang="en-US" altLang="ko-KR" dirty="0"/>
              <a:t>PIN</a:t>
            </a:r>
            <a:r>
              <a:rPr kumimoji="1" lang="ko-KR" altLang="en-US" dirty="0"/>
              <a:t> 번호 방식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지문 </a:t>
            </a:r>
            <a:r>
              <a:rPr kumimoji="1" lang="ko-KR" altLang="en-US" dirty="0" err="1"/>
              <a:t>인식등이</a:t>
            </a:r>
            <a:r>
              <a:rPr kumimoji="1" lang="ko-KR" altLang="en-US" dirty="0"/>
              <a:t> 아닌 새로운 결제 </a:t>
            </a:r>
            <a:r>
              <a:rPr kumimoji="1" lang="ko-KR" altLang="en-US" dirty="0" err="1"/>
              <a:t>페러다임을</a:t>
            </a:r>
            <a:r>
              <a:rPr kumimoji="1" lang="ko-KR" altLang="en-US" dirty="0"/>
              <a:t> 제공합니다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사용자가 </a:t>
            </a:r>
            <a:r>
              <a:rPr kumimoji="1" lang="ko-KR" altLang="en-US" dirty="0" err="1"/>
              <a:t>매대에서</a:t>
            </a:r>
            <a:r>
              <a:rPr kumimoji="1" lang="ko-KR" altLang="en-US" dirty="0"/>
              <a:t> 물건을 집고 맘에 든다면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단순히 포스트 카드를 실행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바코드를 인식하여 결제를 하게 되면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해당 매장으로 결제 정보가 전송되어 결제가 되며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소비자는 바로 물건을 들고 나가면 되는 방식의 신개념 결제 방식입니다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57E6A-D673-8C47-83F8-0884B793ABD1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484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05210"/>
            <a:ext cx="9144000" cy="52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279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81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533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89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41" y="1313860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0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243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892691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390812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771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7735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24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anchor="ctr"/>
          <a:lstStyle>
            <a:lvl1pPr marL="0" indent="0" algn="l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211710"/>
            <a:ext cx="914400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31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62" r:id="rId5"/>
    <p:sldLayoutId id="2147483655" r:id="rId6"/>
    <p:sldLayoutId id="2147483663" r:id="rId7"/>
    <p:sldLayoutId id="2147483664" r:id="rId8"/>
    <p:sldLayoutId id="2147483668" r:id="rId9"/>
    <p:sldLayoutId id="2147483665" r:id="rId10"/>
    <p:sldLayoutId id="2147483670" r:id="rId11"/>
    <p:sldLayoutId id="2147483672" r:id="rId12"/>
    <p:sldLayoutId id="2147483656" r:id="rId13"/>
    <p:sldLayoutId id="2147483674" r:id="rId14"/>
    <p:sldLayoutId id="2147483675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microsoft.com/office/2007/relationships/hdphoto" Target="../media/hdphoto3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microsoft.com/office/2007/relationships/hdphoto" Target="../media/hdphoto2.wdp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microsoft.com/office/2007/relationships/hdphoto" Target="../media/hdphoto3.wdp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3600" dirty="0">
                <a:ea typeface="맑은 고딕" pitchFamily="50" charset="-127"/>
              </a:rPr>
              <a:t>POST CARD</a:t>
            </a:r>
            <a:endParaRPr lang="en-US" altLang="ko-KR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/>
              <a:t>‘</a:t>
            </a:r>
            <a:r>
              <a:rPr lang="ko-KR" altLang="en-US" dirty="0"/>
              <a:t>내</a:t>
            </a:r>
            <a:r>
              <a:rPr lang="en-US" altLang="ko-KR" dirty="0"/>
              <a:t>’</a:t>
            </a:r>
            <a:r>
              <a:rPr lang="ko-KR" altLang="en-US" dirty="0"/>
              <a:t>가 중심이 되는 카드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새로움</a:t>
            </a:r>
            <a:r>
              <a:rPr lang="en-US" altLang="ko-KR" dirty="0"/>
              <a:t>’</a:t>
            </a:r>
            <a:r>
              <a:rPr lang="ko-KR" altLang="en-US" dirty="0"/>
              <a:t>이 중심이 되는 카드</a:t>
            </a:r>
            <a:endParaRPr lang="en-US" altLang="ko-KR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499B1A1-46F0-D44A-8849-2368C5DF8F9A}"/>
              </a:ext>
            </a:extLst>
          </p:cNvPr>
          <p:cNvSpPr txBox="1">
            <a:spLocks/>
          </p:cNvSpPr>
          <p:nvPr/>
        </p:nvSpPr>
        <p:spPr>
          <a:xfrm>
            <a:off x="-36512" y="485546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defRPr/>
            </a:pPr>
            <a:r>
              <a:rPr lang="en-US" altLang="ko-KR" sz="1000" dirty="0"/>
              <a:t>POSTERS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357920-F500-4D4D-AB26-3923ADCC7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154" y="0"/>
            <a:ext cx="735698" cy="49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en-US" altLang="ko-KR" dirty="0">
                <a:latin typeface="210 하얀바람 B" panose="02020603020101020101" pitchFamily="18" charset="-127"/>
                <a:ea typeface="210 하얀바람 B" panose="02020603020101020101" pitchFamily="18" charset="-127"/>
              </a:rPr>
              <a:t>About </a:t>
            </a:r>
            <a:r>
              <a:rPr lang="en-US" altLang="ko-KR" dirty="0" err="1">
                <a:solidFill>
                  <a:schemeClr val="accent1">
                    <a:lumMod val="50000"/>
                  </a:schemeClr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rPr>
              <a:t>PostCard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210 하얀바람 B" panose="02020603020101020101" pitchFamily="18" charset="-127"/>
              <a:ea typeface="210 하얀바람 B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포스트 카드 세부 기능 소개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Oval 5"/>
          <p:cNvSpPr/>
          <p:nvPr/>
        </p:nvSpPr>
        <p:spPr>
          <a:xfrm>
            <a:off x="6069539" y="393829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6789618" y="3795886"/>
            <a:ext cx="1919111" cy="768552"/>
            <a:chOff x="1472558" y="998559"/>
            <a:chExt cx="2765965" cy="768552"/>
          </a:xfrm>
        </p:grpSpPr>
        <p:sp>
          <p:nvSpPr>
            <p:cNvPr id="8" name="TextBox 7"/>
            <p:cNvSpPr txBox="1"/>
            <p:nvPr/>
          </p:nvSpPr>
          <p:spPr>
            <a:xfrm>
              <a:off x="1472558" y="1305446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빅데이터</a:t>
              </a:r>
              <a:r>
                <a:rPr lang="ko-KR" altLang="en-US" sz="12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분석 기반의 </a:t>
              </a:r>
              <a:endPara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r>
                <a:rPr lang="ko-KR" altLang="en-US" sz="12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맞춤형 혜택 추천</a:t>
              </a:r>
              <a:r>
                <a:rPr lang="en-US" altLang="ko-KR" sz="12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 </a:t>
              </a:r>
              <a:endPara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200" b="1">
                  <a:solidFill>
                    <a:schemeClr val="bg1"/>
                  </a:solidFill>
                  <a:cs typeface="Arial" pitchFamily="34" charset="0"/>
                </a:defRPr>
              </a:lvl1pPr>
            </a:lstStyle>
            <a:p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내게 꼭 맞는 혜택 추천</a:t>
              </a:r>
            </a:p>
          </p:txBody>
        </p:sp>
      </p:grpSp>
      <p:sp>
        <p:nvSpPr>
          <p:cNvPr id="11" name="Oval 10"/>
          <p:cNvSpPr/>
          <p:nvPr/>
        </p:nvSpPr>
        <p:spPr>
          <a:xfrm>
            <a:off x="2519201" y="393829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51771" y="3795886"/>
            <a:ext cx="1919111" cy="768552"/>
            <a:chOff x="1472558" y="998559"/>
            <a:chExt cx="2765965" cy="768552"/>
          </a:xfrm>
        </p:grpSpPr>
        <p:sp>
          <p:nvSpPr>
            <p:cNvPr id="13" name="TextBox 12"/>
            <p:cNvSpPr txBox="1"/>
            <p:nvPr/>
          </p:nvSpPr>
          <p:spPr>
            <a:xfrm>
              <a:off x="1472558" y="1305446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디자인 한 카드로 플라스틱 카드 발급 가능</a:t>
              </a:r>
              <a:r>
                <a:rPr lang="en-US" altLang="ko-KR" sz="12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!</a:t>
              </a:r>
              <a:endPara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플라스틱 카드 발급 가능</a:t>
              </a:r>
            </a:p>
          </p:txBody>
        </p:sp>
      </p:grpSp>
      <p:sp>
        <p:nvSpPr>
          <p:cNvPr id="17" name="Oval 16"/>
          <p:cNvSpPr/>
          <p:nvPr/>
        </p:nvSpPr>
        <p:spPr>
          <a:xfrm>
            <a:off x="2519201" y="2715518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51771" y="2573108"/>
            <a:ext cx="1919111" cy="768552"/>
            <a:chOff x="1472558" y="998559"/>
            <a:chExt cx="2765965" cy="768552"/>
          </a:xfrm>
        </p:grpSpPr>
        <p:sp>
          <p:nvSpPr>
            <p:cNvPr id="19" name="TextBox 18"/>
            <p:cNvSpPr txBox="1"/>
            <p:nvPr/>
          </p:nvSpPr>
          <p:spPr>
            <a:xfrm>
              <a:off x="1472558" y="1305446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algn="r"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defRPr>
              </a:lvl1pPr>
            </a:lstStyle>
            <a:p>
              <a:r>
                <a:rPr lang="ko-KR" altLang="en-US" b="1" dirty="0"/>
                <a:t>복잡한 로그인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인증 </a:t>
              </a:r>
              <a:endParaRPr lang="en-US" altLang="ko-KR" b="1" dirty="0"/>
            </a:p>
            <a:p>
              <a:r>
                <a:rPr lang="ko-KR" altLang="en-US" b="1" dirty="0"/>
                <a:t>불필요</a:t>
              </a:r>
              <a:r>
                <a:rPr lang="en-US" altLang="ko-KR" b="1" dirty="0"/>
                <a:t>! </a:t>
              </a:r>
              <a:r>
                <a:rPr lang="ko-KR" altLang="en-US" b="1" dirty="0"/>
                <a:t>간단한 사용 가능</a:t>
              </a:r>
              <a:r>
                <a:rPr lang="en-US" altLang="ko-KR" b="1" dirty="0"/>
                <a:t>  </a:t>
              </a:r>
              <a:endParaRPr lang="ko-KR" altLang="en-US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algn="r">
                <a:defRPr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defRPr>
              </a:lvl1pPr>
            </a:lstStyle>
            <a:p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</a:rPr>
                <a:t>복잡한 인증 절차 제거</a:t>
              </a:r>
            </a:p>
          </p:txBody>
        </p:sp>
      </p:grpSp>
      <p:sp>
        <p:nvSpPr>
          <p:cNvPr id="22" name="Oval 21"/>
          <p:cNvSpPr/>
          <p:nvPr/>
        </p:nvSpPr>
        <p:spPr>
          <a:xfrm>
            <a:off x="2519201" y="1492740"/>
            <a:ext cx="576064" cy="5760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51771" y="1350330"/>
            <a:ext cx="1919111" cy="768552"/>
            <a:chOff x="1472558" y="998559"/>
            <a:chExt cx="2765965" cy="768552"/>
          </a:xfrm>
        </p:grpSpPr>
        <p:sp>
          <p:nvSpPr>
            <p:cNvPr id="24" name="TextBox 23"/>
            <p:cNvSpPr txBox="1"/>
            <p:nvPr/>
          </p:nvSpPr>
          <p:spPr>
            <a:xfrm>
              <a:off x="1472558" y="1305446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모바일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카드 모습을 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내 마음대로 </a:t>
              </a:r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커스터마이징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내가 원하는 모양의 카드</a:t>
              </a:r>
            </a:p>
          </p:txBody>
        </p:sp>
      </p:grpSp>
      <p:sp>
        <p:nvSpPr>
          <p:cNvPr id="27" name="Oval 26"/>
          <p:cNvSpPr/>
          <p:nvPr/>
        </p:nvSpPr>
        <p:spPr>
          <a:xfrm>
            <a:off x="6069539" y="2706356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789618" y="2563946"/>
            <a:ext cx="1919111" cy="768552"/>
            <a:chOff x="1472558" y="998559"/>
            <a:chExt cx="2765965" cy="768552"/>
          </a:xfrm>
        </p:grpSpPr>
        <p:sp>
          <p:nvSpPr>
            <p:cNvPr id="29" name="TextBox 28"/>
            <p:cNvSpPr txBox="1"/>
            <p:nvPr/>
          </p:nvSpPr>
          <p:spPr>
            <a:xfrm>
              <a:off x="1472558" y="1305446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계산대에 갈 필요 없는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,</a:t>
              </a:r>
            </a:p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편리한 차세대 간편 결제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algn="r">
                <a:defRPr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defRPr>
              </a:lvl1pPr>
            </a:lstStyle>
            <a:p>
              <a:pPr algn="l"/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</a:rPr>
                <a:t>바코드 방식의 간편결제</a:t>
              </a:r>
            </a:p>
          </p:txBody>
        </p:sp>
      </p:grpSp>
      <p:sp>
        <p:nvSpPr>
          <p:cNvPr id="32" name="Oval 31"/>
          <p:cNvSpPr/>
          <p:nvPr/>
        </p:nvSpPr>
        <p:spPr>
          <a:xfrm>
            <a:off x="6069539" y="1474416"/>
            <a:ext cx="576064" cy="5760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3" name="Group 32"/>
          <p:cNvGrpSpPr/>
          <p:nvPr/>
        </p:nvGrpSpPr>
        <p:grpSpPr>
          <a:xfrm>
            <a:off x="6789618" y="1332006"/>
            <a:ext cx="1919111" cy="768552"/>
            <a:chOff x="1472558" y="998559"/>
            <a:chExt cx="2765965" cy="768552"/>
          </a:xfrm>
        </p:grpSpPr>
        <p:sp>
          <p:nvSpPr>
            <p:cNvPr id="34" name="TextBox 33"/>
            <p:cNvSpPr txBox="1"/>
            <p:nvPr/>
          </p:nvSpPr>
          <p:spPr>
            <a:xfrm>
              <a:off x="1472558" y="1305446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내가 필요한 혜택을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내 마음대로 선택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내가 원하는 혜택의 카드</a:t>
              </a:r>
            </a:p>
          </p:txBody>
        </p:sp>
      </p:grpSp>
      <p:sp>
        <p:nvSpPr>
          <p:cNvPr id="38" name="Rounded Rectangle 27"/>
          <p:cNvSpPr/>
          <p:nvPr/>
        </p:nvSpPr>
        <p:spPr>
          <a:xfrm>
            <a:off x="465323" y="2284000"/>
            <a:ext cx="270085" cy="20746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342" y="1606606"/>
            <a:ext cx="320500" cy="32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564" y="4049322"/>
            <a:ext cx="354013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958" y="2817382"/>
            <a:ext cx="3175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051" y="3998107"/>
            <a:ext cx="360363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944" y="1613547"/>
            <a:ext cx="312578" cy="312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02" y="2808650"/>
            <a:ext cx="3714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그림 42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227148"/>
            <a:ext cx="1800000" cy="3070800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 flipV="1">
            <a:off x="5429819" y="4221381"/>
            <a:ext cx="645798" cy="655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D0B9633-C048-324F-99FE-688964EAC4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0" y="-1"/>
            <a:ext cx="9144000" cy="5332509"/>
          </a:xfrm>
          <a:prstGeom prst="rect">
            <a:avLst/>
          </a:prstGeom>
          <a:noFill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latin typeface="210 Hayanbaram" panose="02020603020101020101" pitchFamily="18" charset="-127"/>
                <a:ea typeface="210 Hayanbaram" panose="02020603020101020101" pitchFamily="18" charset="-127"/>
              </a:rPr>
              <a:t>Dash</a:t>
            </a:r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  <a:latin typeface="210 Hayanbaram" panose="02020603020101020101" pitchFamily="18" charset="-127"/>
                <a:ea typeface="210 Hayanbaram" panose="02020603020101020101" pitchFamily="18" charset="-127"/>
              </a:rPr>
              <a:t>Board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210 Hayanbaram" panose="02020603020101020101" pitchFamily="18" charset="-127"/>
              <a:ea typeface="210 Hayanbaram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/>
              <a:t>소비자 분석을 통한 동적 대시보드 제공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4932040" y="1620327"/>
            <a:ext cx="3650806" cy="20082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포스트 카드 관리자를 위한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관리 페이지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소비자 소비 패턴을 분석하여 추후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제휴사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 및 카드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혜택 결정 판단 지표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로 활용할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카테고리별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식사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 카페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),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브랜드별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가격별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등의 다양한 기준을 가지고 데이터를 시각화 하여 표현한다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시간별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 또는 지역별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기준별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 대시보드의 조건을 선택하여 다양한 결과를 얻을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97658" y="1177903"/>
            <a:ext cx="19247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소비자 분석 대시보드</a:t>
            </a: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4943D2D3-E1BE-AA49-A770-E9C93839B00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0574" r="1057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18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210 Hayanbaram" panose="02020603020101020101" pitchFamily="18" charset="-127"/>
                <a:ea typeface="210 Hayanbaram" panose="02020603020101020101" pitchFamily="18" charset="-127"/>
              </a:rPr>
              <a:t>Market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210 Hayanbaram" panose="02020603020101020101" pitchFamily="18" charset="-127"/>
                <a:ea typeface="210 Hayanbaram" panose="02020603020101020101" pitchFamily="18" charset="-127"/>
              </a:rPr>
              <a:t>Research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210 Hayanbaram" panose="02020603020101020101" pitchFamily="18" charset="-127"/>
              <a:ea typeface="210 Hayanbaram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경쟁사 비교 표</a:t>
            </a:r>
            <a:endParaRPr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B12D10E-C1B9-704A-A47B-6A347A209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658170"/>
              </p:ext>
            </p:extLst>
          </p:nvPr>
        </p:nvGraphicFramePr>
        <p:xfrm>
          <a:off x="467544" y="1203598"/>
          <a:ext cx="8136904" cy="367240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62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2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5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9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49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98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24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09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항목</a:t>
                      </a:r>
                      <a:r>
                        <a:rPr lang="en-US" altLang="ko-KR" sz="1200" b="1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b="1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경쟁사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삼성카드</a:t>
                      </a:r>
                      <a:endParaRPr lang="en-US" altLang="ko-KR" sz="120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TapTap</a:t>
                      </a:r>
                      <a:r>
                        <a:rPr lang="en-US" altLang="ko-KR" sz="120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O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국민</a:t>
                      </a:r>
                      <a:endParaRPr lang="en-US" altLang="ko-KR" sz="120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다담카드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현대</a:t>
                      </a:r>
                      <a:endParaRPr lang="en-US" altLang="ko-KR" sz="120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Zero </a:t>
                      </a:r>
                      <a:r>
                        <a:rPr lang="ko-KR" altLang="en-US" sz="120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카드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스타벅스</a:t>
                      </a:r>
                      <a:endParaRPr lang="en-US" altLang="ko-KR" sz="120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사이렌오더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신한</a:t>
                      </a:r>
                      <a:endParaRPr lang="en-US" altLang="ko-KR" sz="120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앱카드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포스트카드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2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혜택의 선택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라이프 스타일 제한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서비스팩</a:t>
                      </a:r>
                      <a:r>
                        <a:rPr lang="ko-KR" altLang="en-US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제한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X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X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X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제휴사</a:t>
                      </a:r>
                      <a:r>
                        <a:rPr lang="ko-KR" altLang="en-US" sz="1200" b="1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내</a:t>
                      </a:r>
                      <a:endParaRPr lang="en-US" altLang="ko-KR" sz="1200" b="1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자유 선택 가능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2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연회비</a:t>
                      </a:r>
                      <a:r>
                        <a:rPr lang="en-US" altLang="ko-KR" sz="1200" b="1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(</a:t>
                      </a:r>
                      <a:r>
                        <a:rPr lang="ko-KR" altLang="en-US" sz="1200" b="1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국내</a:t>
                      </a:r>
                      <a:r>
                        <a:rPr lang="en-US" altLang="ko-KR" sz="1200" b="1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10,000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9,000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5,000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10,000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9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카드</a:t>
                      </a:r>
                      <a:endParaRPr lang="en-US" altLang="ko-KR" sz="1200" b="1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디자인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X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X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X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X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X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O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9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플라스틱</a:t>
                      </a:r>
                      <a:endParaRPr lang="en-US" altLang="ko-KR" sz="1200" b="1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카드제공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O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O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X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O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O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O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5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바코드 결제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X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X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X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X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X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O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4880201"/>
                  </a:ext>
                </a:extLst>
              </a:tr>
              <a:tr h="4415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중도 혜택 변경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X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X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X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X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X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O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85F20B66-126D-CE47-B61D-82271899EB37}"/>
              </a:ext>
            </a:extLst>
          </p:cNvPr>
          <p:cNvSpPr/>
          <p:nvPr/>
        </p:nvSpPr>
        <p:spPr>
          <a:xfrm>
            <a:off x="7380312" y="1108246"/>
            <a:ext cx="1368152" cy="3863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7834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EXPECTANCY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POST CARD</a:t>
            </a:r>
            <a:r>
              <a:rPr lang="ko-KR" altLang="en-US" dirty="0"/>
              <a:t>의 미래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1289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F6571F1-0D66-C547-BD3F-9898BDCDA2C2}"/>
              </a:ext>
            </a:extLst>
          </p:cNvPr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339502"/>
            <a:ext cx="4752528" cy="576064"/>
          </a:xfrm>
          <a:effectLst/>
        </p:spPr>
        <p:txBody>
          <a:bodyPr/>
          <a:lstStyle/>
          <a:p>
            <a:r>
              <a:rPr lang="en-US" altLang="ko-KR" dirty="0">
                <a:latin typeface="210 Hayanbaram" panose="02020603020101020101" pitchFamily="18" charset="-127"/>
                <a:ea typeface="210 Hayanbaram" panose="02020603020101020101" pitchFamily="18" charset="-127"/>
              </a:rPr>
              <a:t>Expectancy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210 Hayanbaram" panose="02020603020101020101" pitchFamily="18" charset="-127"/>
                <a:ea typeface="210 Hayanbaram" panose="02020603020101020101" pitchFamily="18" charset="-127"/>
              </a:rPr>
              <a:t>Effect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210 Hayanbaram" panose="02020603020101020101" pitchFamily="18" charset="-127"/>
              <a:ea typeface="210 Hayanbaram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915566"/>
            <a:ext cx="4248472" cy="288032"/>
          </a:xfrm>
          <a:effectLst/>
        </p:spPr>
        <p:txBody>
          <a:bodyPr/>
          <a:lstStyle/>
          <a:p>
            <a:pPr lvl="0"/>
            <a:r>
              <a:rPr lang="en-US" altLang="ko-KR" b="1" dirty="0"/>
              <a:t>POST</a:t>
            </a:r>
            <a:r>
              <a:rPr lang="ko-KR" altLang="en-US" b="1" dirty="0"/>
              <a:t> </a:t>
            </a:r>
            <a:r>
              <a:rPr lang="en-US" altLang="ko-KR" b="1" dirty="0"/>
              <a:t>CARD</a:t>
            </a:r>
            <a:r>
              <a:rPr lang="ko-KR" altLang="en-US" b="1" dirty="0"/>
              <a:t>의 효과</a:t>
            </a:r>
            <a:endParaRPr lang="en-US" altLang="ko-KR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467936" y="1189872"/>
            <a:ext cx="10064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6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6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868144" y="1777278"/>
            <a:ext cx="3192472" cy="2746906"/>
            <a:chOff x="2220827" y="1233035"/>
            <a:chExt cx="2835932" cy="2746906"/>
          </a:xfrm>
        </p:grpSpPr>
        <p:sp>
          <p:nvSpPr>
            <p:cNvPr id="14" name="TextBox 13"/>
            <p:cNvSpPr txBox="1"/>
            <p:nvPr/>
          </p:nvSpPr>
          <p:spPr>
            <a:xfrm>
              <a:off x="2220827" y="1694700"/>
              <a:ext cx="2835932" cy="22852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기존 간편결제에서 사용하는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PIN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번호 및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지문 인식보다 진보된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바코드 결제방식을 제공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한다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.</a:t>
              </a: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endParaRP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사용자가 결제를 하기 위해 계산대를 거쳐갈 필요없이 바로 결제 함으로써 가게에서는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회전률을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 소비자에게는 불필요한 이동을 줄인다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20827" y="1233035"/>
              <a:ext cx="283593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solidFill>
                    <a:schemeClr val="accent6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바코드 결제를 통한 새로운 결제 패러다임 제시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874699" y="1174489"/>
            <a:ext cx="105176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6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6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347864" y="1869612"/>
            <a:ext cx="2520280" cy="3150410"/>
            <a:chOff x="2173800" y="1385236"/>
            <a:chExt cx="2835932" cy="3150410"/>
          </a:xfrm>
        </p:grpSpPr>
        <p:sp>
          <p:nvSpPr>
            <p:cNvPr id="18" name="TextBox 17"/>
            <p:cNvSpPr txBox="1"/>
            <p:nvPr/>
          </p:nvSpPr>
          <p:spPr>
            <a:xfrm>
              <a:off x="2205738" y="1696407"/>
              <a:ext cx="2696025" cy="28392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간편결제를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 많이 이용하는 젊은 세대들을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타켓으로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 하여 상품을 출시함으로써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 우체국 금융을 사용하는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20,30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대의 소비자 층을 넓힌다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.</a:t>
              </a: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endParaRP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SNS(Instagram, Facebook)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을 통한 이벤트를 통하여 서비스를 홍보함으로써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 사용자의 유입을 늘린다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73800" y="1385236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6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20,30</a:t>
              </a:r>
              <a:r>
                <a:rPr lang="ko-KR" altLang="en-US" sz="1200" b="1" dirty="0">
                  <a:solidFill>
                    <a:schemeClr val="accent6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대</a:t>
              </a:r>
              <a:r>
                <a:rPr lang="en-US" altLang="ko-KR" sz="1200" b="1" dirty="0">
                  <a:solidFill>
                    <a:schemeClr val="accent6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 </a:t>
              </a:r>
              <a:r>
                <a:rPr lang="ko-KR" altLang="en-US" sz="1200" b="1" dirty="0">
                  <a:solidFill>
                    <a:schemeClr val="accent6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젊은 소비자 유입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9526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DEMO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POST CARD Prototype</a:t>
            </a:r>
          </a:p>
        </p:txBody>
      </p:sp>
    </p:spTree>
    <p:extLst>
      <p:ext uri="{BB962C8B-B14F-4D97-AF65-F5344CB8AC3E}">
        <p14:creationId xmlns:p14="http://schemas.microsoft.com/office/powerpoint/2010/main" val="1915915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POST CARD</a:t>
            </a:r>
          </a:p>
        </p:txBody>
      </p:sp>
    </p:spTree>
    <p:extLst>
      <p:ext uri="{BB962C8B-B14F-4D97-AF65-F5344CB8AC3E}">
        <p14:creationId xmlns:p14="http://schemas.microsoft.com/office/powerpoint/2010/main" val="3948758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411760" y="267494"/>
            <a:ext cx="673224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210 Hayanbaram" panose="02020603020101020101" pitchFamily="18" charset="-127"/>
                <a:ea typeface="210 Hayanbaram" panose="02020603020101020101" pitchFamily="18" charset="-127"/>
                <a:cs typeface="Arial" pitchFamily="34" charset="0"/>
              </a:rPr>
              <a:t>IN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210 Hayanbaram" panose="02020603020101020101" pitchFamily="18" charset="-127"/>
                <a:ea typeface="210 Hayanbaram" panose="02020603020101020101" pitchFamily="18" charset="-127"/>
                <a:cs typeface="Arial" pitchFamily="34" charset="0"/>
              </a:rPr>
              <a:t>DEX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984973" y="1131591"/>
            <a:ext cx="5611091" cy="576000"/>
            <a:chOff x="2984973" y="1131591"/>
            <a:chExt cx="5611091" cy="576000"/>
          </a:xfrm>
        </p:grpSpPr>
        <p:sp>
          <p:nvSpPr>
            <p:cNvPr id="4" name="Round Same Side Corner Rectangle 3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88072" y="1234925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667248" y="1258262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DEFINE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26670" y="1697876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모바일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간편결제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 시장에서의 불편한 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 문제를 정의합니다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.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984973" y="2023433"/>
            <a:ext cx="5611091" cy="576000"/>
            <a:chOff x="2984973" y="2023433"/>
            <a:chExt cx="5611091" cy="576000"/>
          </a:xfrm>
        </p:grpSpPr>
        <p:sp>
          <p:nvSpPr>
            <p:cNvPr id="15" name="Round Same Side Corner Rectangle 14"/>
            <p:cNvSpPr/>
            <p:nvPr/>
          </p:nvSpPr>
          <p:spPr>
            <a:xfrm rot="5400000">
              <a:off x="5719936" y="-3486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88072" y="2126767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02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3667248" y="2150104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IDEATE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26670" y="2589718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신개념 모바일 카드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POST CARD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 제안합니다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.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984973" y="2915275"/>
            <a:ext cx="5611091" cy="576000"/>
            <a:chOff x="2984973" y="2915275"/>
            <a:chExt cx="5611091" cy="576000"/>
          </a:xfrm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5719936" y="5431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03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667248" y="3041946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EXPANANCY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526670" y="3481560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POST CARD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가 불러올 효과를 설명합니다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.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984973" y="3807117"/>
            <a:ext cx="5611091" cy="576000"/>
            <a:chOff x="2984973" y="3807117"/>
            <a:chExt cx="5611091" cy="576000"/>
          </a:xfrm>
        </p:grpSpPr>
        <p:sp>
          <p:nvSpPr>
            <p:cNvPr id="25" name="Round Same Side Corner Rectangle 24"/>
            <p:cNvSpPr/>
            <p:nvPr/>
          </p:nvSpPr>
          <p:spPr>
            <a:xfrm rot="5400000">
              <a:off x="5719936" y="14350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88072" y="3910451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04</a:t>
              </a: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3667248" y="3933788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DEMO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526670" y="4373402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데모 시연을 통해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프로토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 타입을 확인합니다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DEFINE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/>
              <a:t>문제 정의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POST CARD</a:t>
            </a:r>
            <a:r>
              <a:rPr lang="ko-KR" altLang="en-US" dirty="0"/>
              <a:t>의 개요 및 배경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210 Hayanbaram" panose="02020603020101020101" pitchFamily="18" charset="-127"/>
                <a:ea typeface="210 Hayanbaram" panose="02020603020101020101" pitchFamily="18" charset="-127"/>
              </a:rPr>
              <a:t>DE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210 Hayanbaram" panose="02020603020101020101" pitchFamily="18" charset="-127"/>
                <a:ea typeface="210 Hayanbaram" panose="02020603020101020101" pitchFamily="18" charset="-127"/>
              </a:rPr>
              <a:t>FINE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210 Hayanbaram" panose="02020603020101020101" pitchFamily="18" charset="-127"/>
              <a:ea typeface="210 Hayanbaram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모바일 시장의 문제점을 서술합니다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395536" y="1931660"/>
            <a:ext cx="4176464" cy="2224266"/>
            <a:chOff x="3779911" y="1736947"/>
            <a:chExt cx="3828429" cy="2224266"/>
          </a:xfrm>
        </p:grpSpPr>
        <p:sp>
          <p:nvSpPr>
            <p:cNvPr id="5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3186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혜택 변동 불가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endParaRPr>
            </a:p>
          </p:txBody>
        </p:sp>
        <p:sp>
          <p:nvSpPr>
            <p:cNvPr id="56" name="Text Placeholder 18"/>
            <p:cNvSpPr txBox="1">
              <a:spLocks/>
            </p:cNvSpPr>
            <p:nvPr/>
          </p:nvSpPr>
          <p:spPr>
            <a:xfrm>
              <a:off x="3779911" y="3711633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accent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Can Not Change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433756" y="1736947"/>
              <a:ext cx="2174584" cy="2008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사용자가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원하는 </a:t>
              </a:r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혜택대로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 조정이 불가능하다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혜택 조정이 불가능함으로써 낭비되고 있는 </a:t>
              </a:r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미적용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 혜택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들이 많다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혜택 적용이 가능하게 된다면 보다 많은 소비자의 유입 및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화이트 </a:t>
              </a:r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컨슈머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 확산이 가능하다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.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716016" y="3507854"/>
            <a:ext cx="1728192" cy="633442"/>
            <a:chOff x="3779911" y="3327771"/>
            <a:chExt cx="1584177" cy="633442"/>
          </a:xfrm>
        </p:grpSpPr>
        <p:sp>
          <p:nvSpPr>
            <p:cNvPr id="59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318675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계산대 결제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endParaRPr>
            </a:p>
          </p:txBody>
        </p:sp>
        <p:sp>
          <p:nvSpPr>
            <p:cNvPr id="60" name="Text Placeholder 18"/>
            <p:cNvSpPr txBox="1">
              <a:spLocks/>
            </p:cNvSpPr>
            <p:nvPr/>
          </p:nvSpPr>
          <p:spPr>
            <a:xfrm>
              <a:off x="3779911" y="3711633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accent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Must go to Casher</a:t>
              </a:r>
            </a:p>
          </p:txBody>
        </p:sp>
      </p:grp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17DD1518-5018-4440-A5AC-C4DD4B4621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1596" y="1756066"/>
            <a:ext cx="1647825" cy="1647825"/>
          </a:xfrm>
          <a:solidFill>
            <a:schemeClr val="bg1">
              <a:lumMod val="95000"/>
            </a:schemeClr>
          </a:solidFill>
        </p:spPr>
      </p:pic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9C9D08D-E701-4053-955E-4B541DD5A1C3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4756140" y="1707654"/>
            <a:ext cx="1648869" cy="1648869"/>
          </a:xfrm>
        </p:spPr>
      </p:sp>
      <p:sp>
        <p:nvSpPr>
          <p:cNvPr id="24" name="Frame 17">
            <a:extLst>
              <a:ext uri="{FF2B5EF4-FFF2-40B4-BE49-F238E27FC236}">
                <a16:creationId xmlns:a16="http://schemas.microsoft.com/office/drawing/2014/main" id="{55F73B29-4C21-464E-9FFB-274D55D2395D}"/>
              </a:ext>
            </a:extLst>
          </p:cNvPr>
          <p:cNvSpPr/>
          <p:nvPr/>
        </p:nvSpPr>
        <p:spPr>
          <a:xfrm>
            <a:off x="1084144" y="2373205"/>
            <a:ext cx="347025" cy="34702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3AD0E0D-EC69-ED4E-AF31-860D056D99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170" y="2141146"/>
            <a:ext cx="781883" cy="781883"/>
          </a:xfrm>
          <a:prstGeom prst="rect">
            <a:avLst/>
          </a:prstGeom>
        </p:spPr>
      </p:pic>
      <p:sp>
        <p:nvSpPr>
          <p:cNvPr id="35" name="TextBox 56">
            <a:extLst>
              <a:ext uri="{FF2B5EF4-FFF2-40B4-BE49-F238E27FC236}">
                <a16:creationId xmlns:a16="http://schemas.microsoft.com/office/drawing/2014/main" id="{B84BA808-211F-4C42-93DB-DDC0AD121CB7}"/>
              </a:ext>
            </a:extLst>
          </p:cNvPr>
          <p:cNvSpPr txBox="1"/>
          <p:nvPr/>
        </p:nvSpPr>
        <p:spPr>
          <a:xfrm>
            <a:off x="6520209" y="1923678"/>
            <a:ext cx="2372271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사용자가 제품을 가지고 계산대로 가서 계산을 진행해야 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번거로움 개선한다면 소비자들이 더 편해지지 않을까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51959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-193326" y="3913157"/>
            <a:ext cx="9648661" cy="1517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210 하얀바람 B" pitchFamily="18" charset="-127"/>
                <a:ea typeface="210 하얀바람 B" pitchFamily="18" charset="-127"/>
              </a:rPr>
              <a:t>Using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210 하얀바람 B" pitchFamily="18" charset="-127"/>
                <a:ea typeface="210 하얀바람 B" pitchFamily="18" charset="-127"/>
              </a:rPr>
              <a:t>Gan-pyean Pay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210 하얀바람 B" pitchFamily="18" charset="-127"/>
              <a:ea typeface="210 하얀바람 B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연령별 간편결제 사용 여부</a:t>
            </a:r>
            <a:endParaRPr lang="en-US" altLang="ko-KR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795726" y="3138359"/>
            <a:ext cx="3600399" cy="653998"/>
            <a:chOff x="80902" y="1083400"/>
            <a:chExt cx="3303444" cy="653998"/>
          </a:xfrm>
        </p:grpSpPr>
        <p:sp>
          <p:nvSpPr>
            <p:cNvPr id="5" name="TextBox 4"/>
            <p:cNvSpPr txBox="1"/>
            <p:nvPr/>
          </p:nvSpPr>
          <p:spPr>
            <a:xfrm>
              <a:off x="80902" y="1083400"/>
              <a:ext cx="330344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40</a:t>
              </a:r>
              <a:r>
                <a:rPr lang="ko-KR" altLang="en-US" b="1" dirty="0"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대</a:t>
              </a:r>
              <a:r>
                <a:rPr lang="en-US" altLang="ko-KR" b="1" dirty="0"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~50</a:t>
              </a:r>
              <a:r>
                <a:rPr lang="ko-KR" altLang="en-US" b="1" dirty="0"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대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2915" y="1398844"/>
              <a:ext cx="329143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accent1">
                      <a:lumMod val="50000"/>
                    </a:schemeClr>
                  </a:solidFill>
                  <a:latin typeface="NanumBarunGothic" panose="020B0603020101020101" pitchFamily="50" charset="-127"/>
                  <a:ea typeface="NanumBarunGothic" panose="020B0603020101020101" pitchFamily="50" charset="-127"/>
                  <a:cs typeface="Arial" pitchFamily="34" charset="0"/>
                </a:rPr>
                <a:t>절반정도만 사용중</a:t>
              </a:r>
              <a:endParaRPr lang="en-US" altLang="ko-KR" sz="1600" b="1" dirty="0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  <a:cs typeface="Arial" pitchFamily="34" charset="0"/>
              </a:endParaRPr>
            </a:p>
          </p:txBody>
        </p:sp>
      </p:grpSp>
      <p:graphicFrame>
        <p:nvGraphicFramePr>
          <p:cNvPr id="7" name="Chart 6"/>
          <p:cNvGraphicFramePr/>
          <p:nvPr>
            <p:extLst/>
          </p:nvPr>
        </p:nvGraphicFramePr>
        <p:xfrm>
          <a:off x="492929" y="1153309"/>
          <a:ext cx="2121920" cy="2066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907704" y="5884118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70%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8233" y="1356515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anumBarunGothic"/>
                <a:cs typeface="Arial" pitchFamily="34" charset="0"/>
              </a:rPr>
              <a:t>11%</a:t>
            </a:r>
            <a:endParaRPr lang="ko-KR" altLang="en-US" b="1" dirty="0">
              <a:solidFill>
                <a:schemeClr val="bg1"/>
              </a:solidFill>
              <a:latin typeface="NanumBarunGothic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2000" y="2315963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anumBarunGothic"/>
                <a:cs typeface="Arial" pitchFamily="34" charset="0"/>
              </a:rPr>
              <a:t>89%</a:t>
            </a:r>
            <a:endParaRPr lang="ko-KR" altLang="en-US" b="1" dirty="0">
              <a:solidFill>
                <a:schemeClr val="bg1"/>
              </a:solidFill>
              <a:latin typeface="NanumBarunGothic"/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563888" y="1884661"/>
            <a:ext cx="1929062" cy="729325"/>
            <a:chOff x="7192728" y="2780854"/>
            <a:chExt cx="1208981" cy="729325"/>
          </a:xfrm>
        </p:grpSpPr>
        <p:sp>
          <p:nvSpPr>
            <p:cNvPr id="12" name="Rectangle 11"/>
            <p:cNvSpPr/>
            <p:nvPr/>
          </p:nvSpPr>
          <p:spPr>
            <a:xfrm>
              <a:off x="7192728" y="2811218"/>
              <a:ext cx="216272" cy="2162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92728" y="3263544"/>
              <a:ext cx="216272" cy="2162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09000" y="2780854"/>
              <a:ext cx="9927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2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간편결제 사용 중</a:t>
              </a:r>
              <a:endParaRPr lang="en-JM" altLang="ko-KR" sz="1200" b="1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09000" y="3233180"/>
              <a:ext cx="9927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간편결제 미사용</a:t>
              </a:r>
              <a:endParaRPr lang="en-JM" altLang="ko-KR" sz="1200" b="1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788024" y="5745618"/>
            <a:ext cx="166341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3366990" y="6172150"/>
          <a:ext cx="3450194" cy="2307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1 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2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3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4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4644007" y="8041031"/>
            <a:ext cx="3435581" cy="738665"/>
            <a:chOff x="6210996" y="1433695"/>
            <a:chExt cx="1712589" cy="525503"/>
          </a:xfrm>
        </p:grpSpPr>
        <p:sp>
          <p:nvSpPr>
            <p:cNvPr id="21" name="TextBox 20"/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10996" y="1630759"/>
              <a:ext cx="1712586" cy="328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23" name="Chart 6"/>
          <p:cNvGraphicFramePr/>
          <p:nvPr>
            <p:extLst/>
          </p:nvPr>
        </p:nvGraphicFramePr>
        <p:xfrm>
          <a:off x="6509747" y="1131590"/>
          <a:ext cx="2141808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817184" y="1946631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anumBarunGothic"/>
                <a:cs typeface="Arial" pitchFamily="34" charset="0"/>
              </a:rPr>
              <a:t>49%</a:t>
            </a:r>
            <a:endParaRPr lang="ko-KR" altLang="en-US" b="1" dirty="0">
              <a:solidFill>
                <a:schemeClr val="bg1"/>
              </a:solidFill>
              <a:latin typeface="NanumBarunGothic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40352" y="1946631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anumBarunGothic"/>
                <a:cs typeface="Arial" pitchFamily="34" charset="0"/>
              </a:rPr>
              <a:t>51%</a:t>
            </a:r>
            <a:endParaRPr lang="ko-KR" altLang="en-US" b="1" dirty="0">
              <a:solidFill>
                <a:schemeClr val="bg1"/>
              </a:solidFill>
              <a:latin typeface="NanumBarunGothic"/>
              <a:cs typeface="Arial" pitchFamily="34" charset="0"/>
            </a:endParaRPr>
          </a:p>
        </p:txBody>
      </p:sp>
      <p:grpSp>
        <p:nvGrpSpPr>
          <p:cNvPr id="27" name="Group 3"/>
          <p:cNvGrpSpPr/>
          <p:nvPr/>
        </p:nvGrpSpPr>
        <p:grpSpPr>
          <a:xfrm>
            <a:off x="-252536" y="3146026"/>
            <a:ext cx="3600399" cy="655953"/>
            <a:chOff x="80902" y="1083400"/>
            <a:chExt cx="3303444" cy="655953"/>
          </a:xfrm>
        </p:grpSpPr>
        <p:sp>
          <p:nvSpPr>
            <p:cNvPr id="28" name="TextBox 27"/>
            <p:cNvSpPr txBox="1"/>
            <p:nvPr/>
          </p:nvSpPr>
          <p:spPr>
            <a:xfrm>
              <a:off x="80902" y="1083400"/>
              <a:ext cx="330344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20</a:t>
              </a:r>
              <a:r>
                <a:rPr lang="ko-KR" altLang="en-US" b="1" dirty="0"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대</a:t>
              </a:r>
              <a:r>
                <a:rPr lang="en-US" altLang="ko-KR" b="1" dirty="0"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~30</a:t>
              </a:r>
              <a:r>
                <a:rPr lang="ko-KR" altLang="en-US" b="1" dirty="0">
                  <a:latin typeface="NanumBarunGothic" panose="020B0603020101020101" pitchFamily="34" charset="-127"/>
                  <a:ea typeface="NanumBarunGothic" panose="020B0603020101020101" pitchFamily="34" charset="-127"/>
                  <a:cs typeface="Arial" pitchFamily="34" charset="0"/>
                </a:rPr>
                <a:t>대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2915" y="1400799"/>
              <a:ext cx="329143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accent1">
                      <a:lumMod val="50000"/>
                    </a:schemeClr>
                  </a:solidFill>
                  <a:latin typeface="NanumBarunGothic" panose="020B0603020101020101" pitchFamily="50" charset="-127"/>
                  <a:ea typeface="NanumBarunGothic" panose="020B0603020101020101" pitchFamily="50" charset="-127"/>
                  <a:cs typeface="Arial" pitchFamily="34" charset="0"/>
                </a:rPr>
                <a:t>대다수가 사용중</a:t>
              </a:r>
              <a:endParaRPr lang="en-US" altLang="ko-KR" sz="1600" b="1" dirty="0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  <a:cs typeface="Arial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936371" y="4117017"/>
            <a:ext cx="331237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NanumBarunGothic"/>
                <a:ea typeface="Nanum Gothic"/>
                <a:cs typeface="Arial" pitchFamily="34" charset="0"/>
              </a:rPr>
              <a:t>주 사용층에 대한 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NanumBarunGothic"/>
              <a:ea typeface="Nanum Gothic"/>
              <a:cs typeface="Arial" pitchFamily="34" charset="0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NanumBarunGothic"/>
                <a:ea typeface="Nanum Gothic"/>
                <a:cs typeface="Arial" pitchFamily="34" charset="0"/>
              </a:rPr>
              <a:t>유입 계획 필요</a:t>
            </a:r>
            <a:r>
              <a:rPr lang="en-US" altLang="ko-KR" sz="2400" b="1" dirty="0">
                <a:solidFill>
                  <a:schemeClr val="bg1"/>
                </a:solidFill>
                <a:latin typeface="NanumBarunGothic"/>
                <a:ea typeface="Nanum Gothic"/>
                <a:cs typeface="Arial" pitchFamily="34" charset="0"/>
              </a:rPr>
              <a:t>!</a:t>
            </a:r>
            <a:endParaRPr lang="ko-KR" altLang="en-US" sz="2400" b="1" dirty="0">
              <a:solidFill>
                <a:schemeClr val="bg1"/>
              </a:solidFill>
              <a:latin typeface="NanumBarunGothic"/>
              <a:ea typeface="Nanum Gothic"/>
              <a:cs typeface="Arial" pitchFamily="34" charset="0"/>
            </a:endParaRPr>
          </a:p>
        </p:txBody>
      </p:sp>
      <p:sp>
        <p:nvSpPr>
          <p:cNvPr id="14" name="텍스트상자 13">
            <a:extLst>
              <a:ext uri="{FF2B5EF4-FFF2-40B4-BE49-F238E27FC236}">
                <a16:creationId xmlns:a16="http://schemas.microsoft.com/office/drawing/2014/main" id="{EB531242-B17C-E44C-BC1E-BD88DF2E79E0}"/>
              </a:ext>
            </a:extLst>
          </p:cNvPr>
          <p:cNvSpPr txBox="1"/>
          <p:nvPr/>
        </p:nvSpPr>
        <p:spPr>
          <a:xfrm>
            <a:off x="860288" y="4111958"/>
            <a:ext cx="140294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표본 총 </a:t>
            </a:r>
            <a:r>
              <a:rPr kumimoji="1" lang="en-US" altLang="ko-KR" sz="105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365</a:t>
            </a:r>
            <a:r>
              <a:rPr kumimoji="1" lang="ko-KR" altLang="en-US" sz="105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중</a:t>
            </a:r>
            <a:endParaRPr kumimoji="1" lang="en-US" altLang="ko-KR" sz="105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kumimoji="1" lang="en-US" altLang="ko-KR" sz="105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20~30</a:t>
            </a:r>
            <a:r>
              <a:rPr kumimoji="1" lang="ko-KR" altLang="en-US" sz="105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대 </a:t>
            </a:r>
            <a:r>
              <a:rPr kumimoji="1" lang="en-US" altLang="ko-KR" sz="105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158</a:t>
            </a:r>
            <a:r>
              <a:rPr kumimoji="1" lang="ko-KR" altLang="en-US" sz="105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명</a:t>
            </a:r>
            <a:r>
              <a:rPr kumimoji="1" lang="en-US" altLang="ko-KR" sz="105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,</a:t>
            </a:r>
          </a:p>
          <a:p>
            <a:r>
              <a:rPr kumimoji="1" lang="en-US" altLang="ko-KR" sz="105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40~50</a:t>
            </a:r>
            <a:r>
              <a:rPr kumimoji="1" lang="ko-KR" altLang="en-US" sz="105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대 이상 </a:t>
            </a:r>
            <a:r>
              <a:rPr kumimoji="1" lang="en-US" altLang="ko-KR" sz="105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207</a:t>
            </a:r>
            <a:r>
              <a:rPr kumimoji="1" lang="ko-KR" altLang="en-US" sz="105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명</a:t>
            </a:r>
            <a:endParaRPr kumimoji="1"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17" name="텍스트상자 16">
            <a:extLst>
              <a:ext uri="{FF2B5EF4-FFF2-40B4-BE49-F238E27FC236}">
                <a16:creationId xmlns:a16="http://schemas.microsoft.com/office/drawing/2014/main" id="{DED26DCB-BC08-0146-810B-0970036AA0EC}"/>
              </a:ext>
            </a:extLst>
          </p:cNvPr>
          <p:cNvSpPr txBox="1"/>
          <p:nvPr/>
        </p:nvSpPr>
        <p:spPr>
          <a:xfrm>
            <a:off x="6451441" y="278411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207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507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" r="1304"/>
          <a:stretch>
            <a:fillRect/>
          </a:stretch>
        </p:blipFill>
        <p:spPr bwMode="auto">
          <a:xfrm>
            <a:off x="1201046" y="1419622"/>
            <a:ext cx="432048" cy="243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095836" y="0"/>
            <a:ext cx="2952328" cy="51435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3184190" y="647310"/>
            <a:ext cx="2783509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Arial" pitchFamily="34" charset="0"/>
              </a:rPr>
              <a:t>About </a:t>
            </a:r>
            <a:r>
              <a:rPr lang="en-US" altLang="ko-KR" sz="3200" dirty="0" err="1">
                <a:solidFill>
                  <a:schemeClr val="accent2">
                    <a:lumMod val="50000"/>
                  </a:schemeClr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Arial" pitchFamily="34" charset="0"/>
              </a:rPr>
              <a:t>PostCard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210 하얀바람 B" panose="02020603020101020101" pitchFamily="18" charset="-127"/>
              <a:ea typeface="210 하얀바람 B" panose="02020603020101020101" pitchFamily="18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05975" y="2488249"/>
            <a:ext cx="25399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포스트카드의 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핵심 아이디어를 소개합니다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   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13" name="Text Placeholder 17"/>
          <p:cNvSpPr txBox="1">
            <a:spLocks/>
          </p:cNvSpPr>
          <p:nvPr/>
        </p:nvSpPr>
        <p:spPr>
          <a:xfrm>
            <a:off x="3779912" y="3543294"/>
            <a:ext cx="1584176" cy="28803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100" b="1" dirty="0" err="1">
                <a:solidFill>
                  <a:schemeClr val="accent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커스터마이징</a:t>
            </a:r>
            <a:r>
              <a:rPr lang="ko-KR" altLang="en-US" sz="1100" b="1" dirty="0">
                <a:solidFill>
                  <a:schemeClr val="accent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  카드</a:t>
            </a:r>
            <a:endParaRPr lang="en-US" sz="1100" b="1" dirty="0">
              <a:solidFill>
                <a:schemeClr val="accent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12" y="250275"/>
            <a:ext cx="1474254" cy="1474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06" y="2566020"/>
            <a:ext cx="2183447" cy="1265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95946" y="1923677"/>
            <a:ext cx="2591168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쇼핑을 하며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상품의 바코드를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dirty="0" err="1">
                <a:solidFill>
                  <a:schemeClr val="accent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스마트폰으로</a:t>
            </a:r>
            <a:r>
              <a:rPr lang="ko-KR" altLang="en-US" sz="1200" dirty="0">
                <a:solidFill>
                  <a:schemeClr val="accent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직접 </a:t>
            </a:r>
            <a:r>
              <a:rPr lang="ko-KR" altLang="en-US" sz="1200" dirty="0" err="1">
                <a:solidFill>
                  <a:schemeClr val="accent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스캔한다</a:t>
            </a:r>
            <a:r>
              <a:rPr lang="en-US" altLang="ko-KR" sz="1200" dirty="0">
                <a:solidFill>
                  <a:schemeClr val="accent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200" dirty="0">
              <a:solidFill>
                <a:schemeClr val="accent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9479" y="3982293"/>
            <a:ext cx="2477520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계산대 기다릴 필요 없이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바코드 스캔만으로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구매완료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6" name="Text Placeholder 17"/>
          <p:cNvSpPr txBox="1">
            <a:spLocks/>
          </p:cNvSpPr>
          <p:nvPr/>
        </p:nvSpPr>
        <p:spPr>
          <a:xfrm>
            <a:off x="3779912" y="4069109"/>
            <a:ext cx="1584176" cy="28803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00" b="1" dirty="0">
                <a:solidFill>
                  <a:schemeClr val="accent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 </a:t>
            </a:r>
            <a:r>
              <a:rPr lang="ko-KR" altLang="en-US" sz="1100" b="1" dirty="0">
                <a:solidFill>
                  <a:schemeClr val="accent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바코드 간편 결제</a:t>
            </a:r>
            <a:endParaRPr lang="en-US" sz="1100" b="1" dirty="0">
              <a:solidFill>
                <a:schemeClr val="accent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906" b="5725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737" b="39573"/>
          <a:stretch/>
        </p:blipFill>
        <p:spPr bwMode="auto">
          <a:xfrm>
            <a:off x="6141950" y="45784"/>
            <a:ext cx="2815844" cy="152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066" b="87273" l="0" r="96317">
                        <a14:foregroundMark x1="8782" y1="77851" x2="8782" y2="77851"/>
                        <a14:foregroundMark x1="18697" y1="78678" x2="18697" y2="78678"/>
                        <a14:foregroundMark x1="31728" y1="78678" x2="31728" y2="78678"/>
                        <a14:foregroundMark x1="55524" y1="80000" x2="55524" y2="80000"/>
                        <a14:foregroundMark x1="67989" y1="78843" x2="67989" y2="78843"/>
                        <a14:foregroundMark x1="80170" y1="78843" x2="80170" y2="78843"/>
                        <a14:foregroundMark x1="90652" y1="79339" x2="90652" y2="79339"/>
                        <a14:foregroundMark x1="33994" y1="79008" x2="33994" y2="79008"/>
                        <a14:foregroundMark x1="33994" y1="77851" x2="33994" y2="77851"/>
                        <a14:foregroundMark x1="22380" y1="78347" x2="22380" y2="78347"/>
                        <a14:foregroundMark x1="22663" y1="79174" x2="22663" y2="79174"/>
                        <a14:foregroundMark x1="19830" y1="78182" x2="19830" y2="78182"/>
                        <a14:foregroundMark x1="20113" y1="79835" x2="20113" y2="79835"/>
                        <a14:foregroundMark x1="20113" y1="77025" x2="20113" y2="77025"/>
                        <a14:foregroundMark x1="30312" y1="78512" x2="30312" y2="78512"/>
                        <a14:foregroundMark x1="31728" y1="79835" x2="31728" y2="79835"/>
                        <a14:foregroundMark x1="34844" y1="79835" x2="34844" y2="79835"/>
                        <a14:foregroundMark x1="31161" y1="77521" x2="31161" y2="77521"/>
                        <a14:foregroundMark x1="33144" y1="77355" x2="33144" y2="77355"/>
                        <a14:foregroundMark x1="10765" y1="77355" x2="10765" y2="77355"/>
                        <a14:foregroundMark x1="10765" y1="79504" x2="10765" y2="795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546" r="3796" b="13727"/>
          <a:stretch/>
        </p:blipFill>
        <p:spPr bwMode="auto">
          <a:xfrm>
            <a:off x="6141950" y="1353112"/>
            <a:ext cx="2582862" cy="631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314130" y="1923678"/>
            <a:ext cx="2591168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카드를 자신이 원하는 대로 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accent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디자인한다</a:t>
            </a:r>
            <a:r>
              <a:rPr lang="en-US" altLang="ko-KR" sz="1200" dirty="0">
                <a:solidFill>
                  <a:schemeClr val="accent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200" dirty="0">
              <a:solidFill>
                <a:schemeClr val="accent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555" y="2749956"/>
            <a:ext cx="970317" cy="97031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54288" y="3982537"/>
            <a:ext cx="2591168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혜택을 마음대로 선택하고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맞춤형 혜택을 추천해준다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704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IDEATE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POST CARD </a:t>
            </a:r>
            <a:r>
              <a:rPr lang="ko-KR" altLang="en-US" dirty="0"/>
              <a:t>아이디어 제안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2569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en-US" altLang="ko-KR" dirty="0">
                <a:latin typeface="210 하얀바람 B" panose="02020603020101020101" pitchFamily="18" charset="-127"/>
                <a:ea typeface="210 하얀바람 B" panose="02020603020101020101" pitchFamily="18" charset="-127"/>
              </a:rPr>
              <a:t>About </a:t>
            </a:r>
            <a:r>
              <a:rPr lang="en-US" altLang="ko-KR" dirty="0" err="1">
                <a:solidFill>
                  <a:schemeClr val="accent1">
                    <a:lumMod val="50000"/>
                  </a:schemeClr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rPr>
              <a:t>PostCard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210 하얀바람 B" panose="02020603020101020101" pitchFamily="18" charset="-127"/>
              <a:ea typeface="210 하얀바람 B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포스트 카드 세부 기능 소개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Oval 5"/>
          <p:cNvSpPr/>
          <p:nvPr/>
        </p:nvSpPr>
        <p:spPr>
          <a:xfrm>
            <a:off x="6069539" y="393829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6789618" y="3795886"/>
            <a:ext cx="1919111" cy="768552"/>
            <a:chOff x="1472558" y="998559"/>
            <a:chExt cx="2765965" cy="768552"/>
          </a:xfrm>
        </p:grpSpPr>
        <p:sp>
          <p:nvSpPr>
            <p:cNvPr id="8" name="TextBox 7"/>
            <p:cNvSpPr txBox="1"/>
            <p:nvPr/>
          </p:nvSpPr>
          <p:spPr>
            <a:xfrm>
              <a:off x="1472558" y="1305446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빅데이터</a:t>
              </a:r>
              <a:r>
                <a:rPr lang="ko-KR" altLang="en-US" sz="12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분석 기반의 </a:t>
              </a:r>
              <a:endPara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r>
                <a:rPr lang="ko-KR" altLang="en-US" sz="12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맞춤형 혜택 추천</a:t>
              </a:r>
              <a:r>
                <a:rPr lang="en-US" altLang="ko-KR" sz="12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 </a:t>
              </a:r>
              <a:endPara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200" b="1">
                  <a:solidFill>
                    <a:schemeClr val="bg1"/>
                  </a:solidFill>
                  <a:cs typeface="Arial" pitchFamily="34" charset="0"/>
                </a:defRPr>
              </a:lvl1pPr>
            </a:lstStyle>
            <a:p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내게 꼭 맞는 혜택 추천</a:t>
              </a:r>
            </a:p>
          </p:txBody>
        </p:sp>
      </p:grpSp>
      <p:sp>
        <p:nvSpPr>
          <p:cNvPr id="11" name="Oval 10"/>
          <p:cNvSpPr/>
          <p:nvPr/>
        </p:nvSpPr>
        <p:spPr>
          <a:xfrm>
            <a:off x="2519201" y="393829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51771" y="3795886"/>
            <a:ext cx="1919111" cy="768552"/>
            <a:chOff x="1472558" y="998559"/>
            <a:chExt cx="2765965" cy="768552"/>
          </a:xfrm>
        </p:grpSpPr>
        <p:sp>
          <p:nvSpPr>
            <p:cNvPr id="13" name="TextBox 12"/>
            <p:cNvSpPr txBox="1"/>
            <p:nvPr/>
          </p:nvSpPr>
          <p:spPr>
            <a:xfrm>
              <a:off x="1472558" y="1305446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디자인 한 카드로 플라스틱 카드 발급 가능</a:t>
              </a:r>
              <a:r>
                <a:rPr lang="en-US" altLang="ko-KR" sz="12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!</a:t>
              </a:r>
              <a:endPara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플라스틱 카드 발급 가능</a:t>
              </a:r>
            </a:p>
          </p:txBody>
        </p:sp>
      </p:grpSp>
      <p:sp>
        <p:nvSpPr>
          <p:cNvPr id="17" name="Oval 16"/>
          <p:cNvSpPr/>
          <p:nvPr/>
        </p:nvSpPr>
        <p:spPr>
          <a:xfrm>
            <a:off x="2519201" y="2715518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51771" y="2573108"/>
            <a:ext cx="1919111" cy="768552"/>
            <a:chOff x="1472558" y="998559"/>
            <a:chExt cx="2765965" cy="768552"/>
          </a:xfrm>
        </p:grpSpPr>
        <p:sp>
          <p:nvSpPr>
            <p:cNvPr id="19" name="TextBox 18"/>
            <p:cNvSpPr txBox="1"/>
            <p:nvPr/>
          </p:nvSpPr>
          <p:spPr>
            <a:xfrm>
              <a:off x="1472558" y="1305446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algn="r"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defRPr>
              </a:lvl1pPr>
            </a:lstStyle>
            <a:p>
              <a:r>
                <a:rPr lang="ko-KR" altLang="en-US" b="1" dirty="0"/>
                <a:t>복잡한 로그인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인증 </a:t>
              </a:r>
              <a:endParaRPr lang="en-US" altLang="ko-KR" b="1" dirty="0"/>
            </a:p>
            <a:p>
              <a:r>
                <a:rPr lang="ko-KR" altLang="en-US" b="1" dirty="0"/>
                <a:t>불필요</a:t>
              </a:r>
              <a:r>
                <a:rPr lang="en-US" altLang="ko-KR" b="1" dirty="0"/>
                <a:t>! </a:t>
              </a:r>
              <a:r>
                <a:rPr lang="ko-KR" altLang="en-US" b="1" dirty="0"/>
                <a:t>간단한 사용 가능</a:t>
              </a:r>
              <a:r>
                <a:rPr lang="en-US" altLang="ko-KR" b="1" dirty="0"/>
                <a:t>  </a:t>
              </a:r>
              <a:endParaRPr lang="ko-KR" altLang="en-US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algn="r">
                <a:defRPr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defRPr>
              </a:lvl1pPr>
            </a:lstStyle>
            <a:p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</a:rPr>
                <a:t>복잡한 인증 절차 제거</a:t>
              </a:r>
            </a:p>
          </p:txBody>
        </p:sp>
      </p:grpSp>
      <p:sp>
        <p:nvSpPr>
          <p:cNvPr id="22" name="Oval 21"/>
          <p:cNvSpPr/>
          <p:nvPr/>
        </p:nvSpPr>
        <p:spPr>
          <a:xfrm>
            <a:off x="2519201" y="1492740"/>
            <a:ext cx="576064" cy="5760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51771" y="1350330"/>
            <a:ext cx="1919111" cy="768552"/>
            <a:chOff x="1472558" y="998559"/>
            <a:chExt cx="2765965" cy="768552"/>
          </a:xfrm>
        </p:grpSpPr>
        <p:sp>
          <p:nvSpPr>
            <p:cNvPr id="24" name="TextBox 23"/>
            <p:cNvSpPr txBox="1"/>
            <p:nvPr/>
          </p:nvSpPr>
          <p:spPr>
            <a:xfrm>
              <a:off x="1472558" y="1305446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모바일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카드 모습을 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내 마음대로 </a:t>
              </a:r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커스터마이징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내가 원하는 모양의 카드</a:t>
              </a:r>
            </a:p>
          </p:txBody>
        </p:sp>
      </p:grpSp>
      <p:sp>
        <p:nvSpPr>
          <p:cNvPr id="27" name="Oval 26"/>
          <p:cNvSpPr/>
          <p:nvPr/>
        </p:nvSpPr>
        <p:spPr>
          <a:xfrm>
            <a:off x="6069539" y="2706356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789618" y="2563946"/>
            <a:ext cx="1919111" cy="768552"/>
            <a:chOff x="1472558" y="998559"/>
            <a:chExt cx="2765965" cy="768552"/>
          </a:xfrm>
        </p:grpSpPr>
        <p:sp>
          <p:nvSpPr>
            <p:cNvPr id="29" name="TextBox 28"/>
            <p:cNvSpPr txBox="1"/>
            <p:nvPr/>
          </p:nvSpPr>
          <p:spPr>
            <a:xfrm>
              <a:off x="1472558" y="1305446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계산대에 갈 필요 없는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,</a:t>
              </a:r>
            </a:p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편리한 차세대 간편 결제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algn="r">
                <a:defRPr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defRPr>
              </a:lvl1pPr>
            </a:lstStyle>
            <a:p>
              <a:pPr algn="l"/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</a:rPr>
                <a:t>바코드 방식의 간편결제</a:t>
              </a:r>
            </a:p>
          </p:txBody>
        </p:sp>
      </p:grpSp>
      <p:sp>
        <p:nvSpPr>
          <p:cNvPr id="32" name="Oval 31"/>
          <p:cNvSpPr/>
          <p:nvPr/>
        </p:nvSpPr>
        <p:spPr>
          <a:xfrm>
            <a:off x="6069539" y="1474416"/>
            <a:ext cx="576064" cy="5760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3" name="Group 32"/>
          <p:cNvGrpSpPr/>
          <p:nvPr/>
        </p:nvGrpSpPr>
        <p:grpSpPr>
          <a:xfrm>
            <a:off x="6789618" y="1332006"/>
            <a:ext cx="1919111" cy="768552"/>
            <a:chOff x="1472558" y="998559"/>
            <a:chExt cx="2765965" cy="768552"/>
          </a:xfrm>
        </p:grpSpPr>
        <p:sp>
          <p:nvSpPr>
            <p:cNvPr id="34" name="TextBox 33"/>
            <p:cNvSpPr txBox="1"/>
            <p:nvPr/>
          </p:nvSpPr>
          <p:spPr>
            <a:xfrm>
              <a:off x="1472558" y="1305446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내가 필요한 혜택을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내 마음대로 선택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내가 원하는 혜택의 카드</a:t>
              </a:r>
            </a:p>
          </p:txBody>
        </p:sp>
      </p:grpSp>
      <p:sp>
        <p:nvSpPr>
          <p:cNvPr id="38" name="Rounded Rectangle 27"/>
          <p:cNvSpPr/>
          <p:nvPr/>
        </p:nvSpPr>
        <p:spPr>
          <a:xfrm>
            <a:off x="465323" y="2284000"/>
            <a:ext cx="270085" cy="20746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208743"/>
            <a:ext cx="1800200" cy="30701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342" y="1606606"/>
            <a:ext cx="320500" cy="32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564" y="4049322"/>
            <a:ext cx="354013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958" y="2817382"/>
            <a:ext cx="3175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051" y="3998107"/>
            <a:ext cx="360363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944" y="1613547"/>
            <a:ext cx="312578" cy="312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02" y="2808650"/>
            <a:ext cx="3714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직선 화살표 연결선 30"/>
          <p:cNvCxnSpPr/>
          <p:nvPr/>
        </p:nvCxnSpPr>
        <p:spPr>
          <a:xfrm>
            <a:off x="2987414" y="1746819"/>
            <a:ext cx="756655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096" y="1208743"/>
            <a:ext cx="1800000" cy="30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8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en-US" altLang="ko-KR" dirty="0">
                <a:latin typeface="210 하얀바람 B" panose="02020603020101020101" pitchFamily="18" charset="-127"/>
                <a:ea typeface="210 하얀바람 B" panose="02020603020101020101" pitchFamily="18" charset="-127"/>
              </a:rPr>
              <a:t>About </a:t>
            </a:r>
            <a:r>
              <a:rPr lang="en-US" altLang="ko-KR" dirty="0" err="1">
                <a:solidFill>
                  <a:schemeClr val="accent1">
                    <a:lumMod val="50000"/>
                  </a:schemeClr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rPr>
              <a:t>PostCard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210 하얀바람 B" panose="02020603020101020101" pitchFamily="18" charset="-127"/>
              <a:ea typeface="210 하얀바람 B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포스트 카드 세부 기능 소개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Oval 5"/>
          <p:cNvSpPr/>
          <p:nvPr/>
        </p:nvSpPr>
        <p:spPr>
          <a:xfrm>
            <a:off x="6069539" y="393829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6789618" y="3795886"/>
            <a:ext cx="1919111" cy="768552"/>
            <a:chOff x="1472558" y="998559"/>
            <a:chExt cx="2765965" cy="768552"/>
          </a:xfrm>
        </p:grpSpPr>
        <p:sp>
          <p:nvSpPr>
            <p:cNvPr id="8" name="TextBox 7"/>
            <p:cNvSpPr txBox="1"/>
            <p:nvPr/>
          </p:nvSpPr>
          <p:spPr>
            <a:xfrm>
              <a:off x="1472558" y="1305446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빅데이터</a:t>
              </a:r>
              <a:r>
                <a:rPr lang="ko-KR" altLang="en-US" sz="12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분석 기반의 </a:t>
              </a:r>
              <a:endPara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r>
                <a:rPr lang="ko-KR" altLang="en-US" sz="12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맞춤형 혜택 추천</a:t>
              </a:r>
              <a:r>
                <a:rPr lang="en-US" altLang="ko-KR" sz="12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 </a:t>
              </a:r>
              <a:endPara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200" b="1">
                  <a:solidFill>
                    <a:schemeClr val="bg1"/>
                  </a:solidFill>
                  <a:cs typeface="Arial" pitchFamily="34" charset="0"/>
                </a:defRPr>
              </a:lvl1pPr>
            </a:lstStyle>
            <a:p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내게 꼭 맞는 혜택 추천</a:t>
              </a:r>
            </a:p>
          </p:txBody>
        </p:sp>
      </p:grpSp>
      <p:sp>
        <p:nvSpPr>
          <p:cNvPr id="11" name="Oval 10"/>
          <p:cNvSpPr/>
          <p:nvPr/>
        </p:nvSpPr>
        <p:spPr>
          <a:xfrm>
            <a:off x="2519201" y="393829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51771" y="3795886"/>
            <a:ext cx="1919111" cy="768552"/>
            <a:chOff x="1472558" y="998559"/>
            <a:chExt cx="2765965" cy="768552"/>
          </a:xfrm>
        </p:grpSpPr>
        <p:sp>
          <p:nvSpPr>
            <p:cNvPr id="13" name="TextBox 12"/>
            <p:cNvSpPr txBox="1"/>
            <p:nvPr/>
          </p:nvSpPr>
          <p:spPr>
            <a:xfrm>
              <a:off x="1472558" y="1305446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디자인 한 카드로 플라스틱 카드 발급 가능</a:t>
              </a:r>
              <a:r>
                <a:rPr lang="en-US" altLang="ko-KR" sz="12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!</a:t>
              </a:r>
              <a:endPara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플라스틱 카드 발급 가능</a:t>
              </a:r>
            </a:p>
          </p:txBody>
        </p:sp>
      </p:grpSp>
      <p:sp>
        <p:nvSpPr>
          <p:cNvPr id="17" name="Oval 16"/>
          <p:cNvSpPr/>
          <p:nvPr/>
        </p:nvSpPr>
        <p:spPr>
          <a:xfrm>
            <a:off x="2519201" y="2715518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51771" y="2573108"/>
            <a:ext cx="1919111" cy="768552"/>
            <a:chOff x="1472558" y="998559"/>
            <a:chExt cx="2765965" cy="768552"/>
          </a:xfrm>
        </p:grpSpPr>
        <p:sp>
          <p:nvSpPr>
            <p:cNvPr id="19" name="TextBox 18"/>
            <p:cNvSpPr txBox="1"/>
            <p:nvPr/>
          </p:nvSpPr>
          <p:spPr>
            <a:xfrm>
              <a:off x="1472558" y="1305446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algn="r"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defRPr>
              </a:lvl1pPr>
            </a:lstStyle>
            <a:p>
              <a:r>
                <a:rPr lang="ko-KR" altLang="en-US" b="1" dirty="0"/>
                <a:t>복잡한 로그인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인증 </a:t>
              </a:r>
              <a:endParaRPr lang="en-US" altLang="ko-KR" b="1" dirty="0"/>
            </a:p>
            <a:p>
              <a:r>
                <a:rPr lang="ko-KR" altLang="en-US" b="1" dirty="0"/>
                <a:t>불필요</a:t>
              </a:r>
              <a:r>
                <a:rPr lang="en-US" altLang="ko-KR" b="1" dirty="0"/>
                <a:t>! </a:t>
              </a:r>
              <a:r>
                <a:rPr lang="ko-KR" altLang="en-US" b="1" dirty="0"/>
                <a:t>간단한 사용 가능</a:t>
              </a:r>
              <a:r>
                <a:rPr lang="en-US" altLang="ko-KR" b="1" dirty="0"/>
                <a:t>  </a:t>
              </a:r>
              <a:endParaRPr lang="ko-KR" altLang="en-US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algn="r">
                <a:defRPr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defRPr>
              </a:lvl1pPr>
            </a:lstStyle>
            <a:p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</a:rPr>
                <a:t>복잡한 인증 절차 제거</a:t>
              </a:r>
            </a:p>
          </p:txBody>
        </p:sp>
      </p:grpSp>
      <p:sp>
        <p:nvSpPr>
          <p:cNvPr id="22" name="Oval 21"/>
          <p:cNvSpPr/>
          <p:nvPr/>
        </p:nvSpPr>
        <p:spPr>
          <a:xfrm>
            <a:off x="2519201" y="1492740"/>
            <a:ext cx="576064" cy="5760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51771" y="1350330"/>
            <a:ext cx="1919111" cy="768552"/>
            <a:chOff x="1472558" y="998559"/>
            <a:chExt cx="2765965" cy="768552"/>
          </a:xfrm>
        </p:grpSpPr>
        <p:sp>
          <p:nvSpPr>
            <p:cNvPr id="24" name="TextBox 23"/>
            <p:cNvSpPr txBox="1"/>
            <p:nvPr/>
          </p:nvSpPr>
          <p:spPr>
            <a:xfrm>
              <a:off x="1472558" y="1305446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모바일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카드 모습을 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내 마음대로 </a:t>
              </a:r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커스터마이징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내가 원하는 모양의 카드</a:t>
              </a:r>
            </a:p>
          </p:txBody>
        </p:sp>
      </p:grpSp>
      <p:sp>
        <p:nvSpPr>
          <p:cNvPr id="27" name="Oval 26"/>
          <p:cNvSpPr/>
          <p:nvPr/>
        </p:nvSpPr>
        <p:spPr>
          <a:xfrm>
            <a:off x="6069539" y="2706356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789618" y="2563946"/>
            <a:ext cx="1919111" cy="768552"/>
            <a:chOff x="1472558" y="998559"/>
            <a:chExt cx="2765965" cy="768552"/>
          </a:xfrm>
        </p:grpSpPr>
        <p:sp>
          <p:nvSpPr>
            <p:cNvPr id="29" name="TextBox 28"/>
            <p:cNvSpPr txBox="1"/>
            <p:nvPr/>
          </p:nvSpPr>
          <p:spPr>
            <a:xfrm>
              <a:off x="1472558" y="1305446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계산대에 갈 필요 없는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,</a:t>
              </a:r>
            </a:p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편리한 차세대 간편 결제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algn="r">
                <a:defRPr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defRPr>
              </a:lvl1pPr>
            </a:lstStyle>
            <a:p>
              <a:pPr algn="l"/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</a:rPr>
                <a:t>바코드 방식의 간편결제</a:t>
              </a:r>
            </a:p>
          </p:txBody>
        </p:sp>
      </p:grpSp>
      <p:sp>
        <p:nvSpPr>
          <p:cNvPr id="32" name="Oval 31"/>
          <p:cNvSpPr/>
          <p:nvPr/>
        </p:nvSpPr>
        <p:spPr>
          <a:xfrm>
            <a:off x="6069539" y="1474416"/>
            <a:ext cx="576064" cy="5760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3" name="Group 32"/>
          <p:cNvGrpSpPr/>
          <p:nvPr/>
        </p:nvGrpSpPr>
        <p:grpSpPr>
          <a:xfrm>
            <a:off x="6789618" y="1332006"/>
            <a:ext cx="1919111" cy="768552"/>
            <a:chOff x="1472558" y="998559"/>
            <a:chExt cx="2765965" cy="768552"/>
          </a:xfrm>
        </p:grpSpPr>
        <p:sp>
          <p:nvSpPr>
            <p:cNvPr id="34" name="TextBox 33"/>
            <p:cNvSpPr txBox="1"/>
            <p:nvPr/>
          </p:nvSpPr>
          <p:spPr>
            <a:xfrm>
              <a:off x="1472558" y="1305446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내가 필요한 혜택을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내 마음대로 선택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내가 원하는 혜택의 카드</a:t>
              </a:r>
            </a:p>
          </p:txBody>
        </p:sp>
      </p:grpSp>
      <p:sp>
        <p:nvSpPr>
          <p:cNvPr id="38" name="Rounded Rectangle 27"/>
          <p:cNvSpPr/>
          <p:nvPr/>
        </p:nvSpPr>
        <p:spPr>
          <a:xfrm>
            <a:off x="465323" y="2284000"/>
            <a:ext cx="270085" cy="20746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342" y="1606606"/>
            <a:ext cx="320500" cy="32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564" y="4049322"/>
            <a:ext cx="354013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958" y="2817382"/>
            <a:ext cx="3175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051" y="3998107"/>
            <a:ext cx="360363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944" y="1613547"/>
            <a:ext cx="312578" cy="312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02" y="2808650"/>
            <a:ext cx="3714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그림 42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227148"/>
            <a:ext cx="1800000" cy="3070800"/>
          </a:xfrm>
          <a:prstGeom prst="rect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241937"/>
            <a:ext cx="1800000" cy="3070800"/>
          </a:xfrm>
          <a:prstGeom prst="rect">
            <a:avLst/>
          </a:prstGeom>
        </p:spPr>
      </p:pic>
      <p:cxnSp>
        <p:nvCxnSpPr>
          <p:cNvPr id="31" name="직선 화살표 연결선 30"/>
          <p:cNvCxnSpPr/>
          <p:nvPr/>
        </p:nvCxnSpPr>
        <p:spPr>
          <a:xfrm flipH="1">
            <a:off x="5406447" y="1780772"/>
            <a:ext cx="756655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56827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2447</TotalTime>
  <Words>1321</Words>
  <Application>Microsoft Macintosh PowerPoint</Application>
  <PresentationFormat>화면 슬라이드 쇼(16:9)</PresentationFormat>
  <Paragraphs>313</Paragraphs>
  <Slides>16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210 하얀바람 B</vt:lpstr>
      <vt:lpstr>210 Hayanbaram</vt:lpstr>
      <vt:lpstr>나눔고딕</vt:lpstr>
      <vt:lpstr>나눔바른고딕</vt:lpstr>
      <vt:lpstr>나눔스퀘어 Bold</vt:lpstr>
      <vt:lpstr>맑은 고딕</vt:lpstr>
      <vt:lpstr>Arial Unicode MS</vt:lpstr>
      <vt:lpstr>Nanum Gothic</vt:lpstr>
      <vt:lpstr>NanumBarunGothic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김시온</cp:lastModifiedBy>
  <cp:revision>146</cp:revision>
  <cp:lastPrinted>2018-04-07T01:12:42Z</cp:lastPrinted>
  <dcterms:created xsi:type="dcterms:W3CDTF">2016-12-05T23:26:54Z</dcterms:created>
  <dcterms:modified xsi:type="dcterms:W3CDTF">2018-04-07T01:15:31Z</dcterms:modified>
</cp:coreProperties>
</file>